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Body Text Bold" panose="020B0604020202020204" charset="0"/>
      <p:regular r:id="rId19"/>
    </p:embeddedFont>
    <p:embeddedFont>
      <p:font typeface="Canva Sans" panose="020B0604020202020204" charset="0"/>
      <p:regular r:id="rId20"/>
    </p:embeddedFont>
    <p:embeddedFont>
      <p:font typeface="Canva Sans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16" t="-133603" r="-39052" b="-14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494942" y="0"/>
            <a:ext cx="11793058" cy="10287000"/>
          </a:xfrm>
          <a:custGeom>
            <a:avLst/>
            <a:gdLst/>
            <a:ahLst/>
            <a:cxnLst/>
            <a:rect l="l" t="t" r="r" b="b"/>
            <a:pathLst>
              <a:path w="11793058" h="10287000">
                <a:moveTo>
                  <a:pt x="0" y="0"/>
                </a:moveTo>
                <a:lnTo>
                  <a:pt x="11793058" y="0"/>
                </a:lnTo>
                <a:lnTo>
                  <a:pt x="1179305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199" r="-15044" b="-9199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95350" y="630465"/>
            <a:ext cx="1408696" cy="2058070"/>
          </a:xfrm>
          <a:custGeom>
            <a:avLst/>
            <a:gdLst/>
            <a:ahLst/>
            <a:cxnLst/>
            <a:rect l="l" t="t" r="r" b="b"/>
            <a:pathLst>
              <a:path w="1408696" h="2058070">
                <a:moveTo>
                  <a:pt x="0" y="0"/>
                </a:moveTo>
                <a:lnTo>
                  <a:pt x="1408696" y="0"/>
                </a:lnTo>
                <a:lnTo>
                  <a:pt x="1408696" y="2058070"/>
                </a:lnTo>
                <a:lnTo>
                  <a:pt x="0" y="20580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391471" y="828675"/>
            <a:ext cx="5077379" cy="1949568"/>
          </a:xfrm>
          <a:custGeom>
            <a:avLst/>
            <a:gdLst/>
            <a:ahLst/>
            <a:cxnLst/>
            <a:rect l="l" t="t" r="r" b="b"/>
            <a:pathLst>
              <a:path w="5077379" h="1949568">
                <a:moveTo>
                  <a:pt x="0" y="0"/>
                </a:moveTo>
                <a:lnTo>
                  <a:pt x="5077379" y="0"/>
                </a:lnTo>
                <a:lnTo>
                  <a:pt x="5077379" y="1949568"/>
                </a:lnTo>
                <a:lnTo>
                  <a:pt x="0" y="19495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0" y="2957434"/>
            <a:ext cx="18288000" cy="1659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>
                <a:solidFill>
                  <a:srgbClr val="000000"/>
                </a:solidFill>
                <a:latin typeface="Canva Sans Bold"/>
              </a:rPr>
              <a:t>INSTITUTE OF ADVANCED COMPUTING AND SOFTWARE DEVELOPEMENT,AKURDI PUNE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00053" y="4807176"/>
            <a:ext cx="16487895" cy="199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Canva Sans Bold"/>
              </a:rPr>
              <a:t>TITLE</a:t>
            </a:r>
          </a:p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Canva Sans Bold"/>
              </a:rPr>
              <a:t>“EMPLOYEE PERFORMANCE PREDICTION BASED ON THE PAST DATA”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201953" y="6973860"/>
            <a:ext cx="9884093" cy="131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Canva Sans Bold"/>
              </a:rPr>
              <a:t>Presented By : Gautamee Jakinkar 239519</a:t>
            </a:r>
          </a:p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Canva Sans Bold"/>
              </a:rPr>
              <a:t>                    Anuja Chavan 239509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715000" y="9140545"/>
            <a:ext cx="7066419" cy="635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Canva Sans Bold"/>
              </a:rPr>
              <a:t>PG-DBDA | SEPTEMBER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598153"/>
            <a:ext cx="11371463" cy="7006433"/>
          </a:xfrm>
          <a:custGeom>
            <a:avLst/>
            <a:gdLst/>
            <a:ahLst/>
            <a:cxnLst/>
            <a:rect l="l" t="t" r="r" b="b"/>
            <a:pathLst>
              <a:path w="11371463" h="7006433">
                <a:moveTo>
                  <a:pt x="0" y="0"/>
                </a:moveTo>
                <a:lnTo>
                  <a:pt x="11371463" y="0"/>
                </a:lnTo>
                <a:lnTo>
                  <a:pt x="11371463" y="7006433"/>
                </a:lnTo>
                <a:lnTo>
                  <a:pt x="0" y="70064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952500"/>
            <a:ext cx="16230600" cy="1455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To Determine The Best Scaling Function and Model Based on Accuracy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3434871"/>
            <a:ext cx="9212204" cy="5823429"/>
          </a:xfrm>
          <a:custGeom>
            <a:avLst/>
            <a:gdLst/>
            <a:ahLst/>
            <a:cxnLst/>
            <a:rect l="l" t="t" r="r" b="b"/>
            <a:pathLst>
              <a:path w="9212204" h="5823429">
                <a:moveTo>
                  <a:pt x="0" y="0"/>
                </a:moveTo>
                <a:lnTo>
                  <a:pt x="9212204" y="0"/>
                </a:lnTo>
                <a:lnTo>
                  <a:pt x="9212204" y="5823429"/>
                </a:lnTo>
                <a:lnTo>
                  <a:pt x="0" y="58234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657175"/>
            <a:ext cx="16230600" cy="1455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Accuracy Determined By Using Combination of Scaling Function and Model Algorithm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474751"/>
            <a:ext cx="13449300" cy="706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Canva Sans Bold"/>
              </a:rPr>
              <a:t>Robust Scaler and XGBoost/CATBoost/LightGBM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3530121"/>
            <a:ext cx="9721538" cy="5728179"/>
          </a:xfrm>
          <a:custGeom>
            <a:avLst/>
            <a:gdLst/>
            <a:ahLst/>
            <a:cxnLst/>
            <a:rect l="l" t="t" r="r" b="b"/>
            <a:pathLst>
              <a:path w="9721538" h="5728179">
                <a:moveTo>
                  <a:pt x="0" y="0"/>
                </a:moveTo>
                <a:lnTo>
                  <a:pt x="9721538" y="0"/>
                </a:lnTo>
                <a:lnTo>
                  <a:pt x="9721538" y="5728179"/>
                </a:lnTo>
                <a:lnTo>
                  <a:pt x="0" y="5728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657175"/>
            <a:ext cx="16230600" cy="1455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Accuracy Determined By Using Combination of Scaling Function and Model Algorithm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474751"/>
            <a:ext cx="13373100" cy="706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Canva Sans Bold"/>
              </a:rPr>
              <a:t>Standard Scaler and XGBoost/CATBoost/LightGBM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3463343"/>
            <a:ext cx="9213331" cy="5794957"/>
          </a:xfrm>
          <a:custGeom>
            <a:avLst/>
            <a:gdLst/>
            <a:ahLst/>
            <a:cxnLst/>
            <a:rect l="l" t="t" r="r" b="b"/>
            <a:pathLst>
              <a:path w="9213331" h="5794957">
                <a:moveTo>
                  <a:pt x="0" y="0"/>
                </a:moveTo>
                <a:lnTo>
                  <a:pt x="9213331" y="0"/>
                </a:lnTo>
                <a:lnTo>
                  <a:pt x="9213331" y="5794957"/>
                </a:lnTo>
                <a:lnTo>
                  <a:pt x="0" y="57949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657175"/>
            <a:ext cx="16230600" cy="1455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Accuracy Determined By Using Combination of Scaling Function and Model Algorithm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427023"/>
            <a:ext cx="12992100" cy="706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Canva Sans Bold"/>
              </a:rPr>
              <a:t>MinMax Scaler and XGBoost/CATBoost/LightGBM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3596693"/>
            <a:ext cx="9001320" cy="5661607"/>
          </a:xfrm>
          <a:custGeom>
            <a:avLst/>
            <a:gdLst/>
            <a:ahLst/>
            <a:cxnLst/>
            <a:rect l="l" t="t" r="r" b="b"/>
            <a:pathLst>
              <a:path w="9001320" h="5661607">
                <a:moveTo>
                  <a:pt x="0" y="0"/>
                </a:moveTo>
                <a:lnTo>
                  <a:pt x="9001320" y="0"/>
                </a:lnTo>
                <a:lnTo>
                  <a:pt x="9001320" y="5661607"/>
                </a:lnTo>
                <a:lnTo>
                  <a:pt x="0" y="56616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657175"/>
            <a:ext cx="16230600" cy="1455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Accuracy Determined By Using Combination of Scaling Function and Model Algorithm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427023"/>
            <a:ext cx="12992100" cy="706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Canva Sans Bold"/>
              </a:rPr>
              <a:t>MaxAbs Scaler and XGBoost/CATBoost/LightGBM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3042445"/>
            <a:ext cx="11885524" cy="2544760"/>
          </a:xfrm>
          <a:custGeom>
            <a:avLst/>
            <a:gdLst/>
            <a:ahLst/>
            <a:cxnLst/>
            <a:rect l="l" t="t" r="r" b="b"/>
            <a:pathLst>
              <a:path w="11885524" h="2544760">
                <a:moveTo>
                  <a:pt x="0" y="0"/>
                </a:moveTo>
                <a:lnTo>
                  <a:pt x="11885524" y="0"/>
                </a:lnTo>
                <a:lnTo>
                  <a:pt x="11885524" y="2544760"/>
                </a:lnTo>
                <a:lnTo>
                  <a:pt x="0" y="25447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223215"/>
            <a:ext cx="16230600" cy="712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Best Combination of Scaling Function and Model Algorithm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580975"/>
            <a:ext cx="7365802" cy="1401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80"/>
              </a:lnSpc>
            </a:pPr>
            <a:r>
              <a:rPr lang="en-US" sz="8200">
                <a:solidFill>
                  <a:srgbClr val="000000"/>
                </a:solidFill>
                <a:latin typeface="Canva Sans Bold"/>
              </a:rPr>
              <a:t>CONCLUSION: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156777"/>
            <a:ext cx="16230600" cy="7354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Successful implementation of a model for employee performance prediction based on past data involves a systematic approach that combines preprocessing techniques and advanced machine learning algorithms. By combining scaler functions and algorithms effectively, organizations can develop models that accurately predict employee performance.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098" b="-4409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759887" y="2532999"/>
            <a:ext cx="6768227" cy="4954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878"/>
              </a:lnSpc>
            </a:pPr>
            <a:r>
              <a:rPr lang="en-US" sz="14198">
                <a:solidFill>
                  <a:srgbClr val="FFFFFF"/>
                </a:solidFill>
                <a:latin typeface="Canva Sans Bold"/>
              </a:rPr>
              <a:t>THANK </a:t>
            </a:r>
          </a:p>
          <a:p>
            <a:pPr algn="ctr">
              <a:lnSpc>
                <a:spcPts val="19878"/>
              </a:lnSpc>
            </a:pPr>
            <a:r>
              <a:rPr lang="en-US" sz="14198">
                <a:solidFill>
                  <a:srgbClr val="FFFFFF"/>
                </a:solidFill>
                <a:latin typeface="Canva Sans Bold"/>
              </a:rPr>
              <a:t>YOU..!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399991" flipH="1">
            <a:off x="4000476" y="-4000513"/>
            <a:ext cx="10287047" cy="18288027"/>
          </a:xfrm>
          <a:custGeom>
            <a:avLst/>
            <a:gdLst/>
            <a:ahLst/>
            <a:cxnLst/>
            <a:rect l="l" t="t" r="r" b="b"/>
            <a:pathLst>
              <a:path w="10287047" h="18288027">
                <a:moveTo>
                  <a:pt x="10287048" y="18288000"/>
                </a:moveTo>
                <a:lnTo>
                  <a:pt x="10287000" y="0"/>
                </a:lnTo>
                <a:lnTo>
                  <a:pt x="0" y="26"/>
                </a:lnTo>
                <a:lnTo>
                  <a:pt x="48" y="18288026"/>
                </a:lnTo>
                <a:lnTo>
                  <a:pt x="10287048" y="18288000"/>
                </a:lnTo>
                <a:close/>
              </a:path>
            </a:pathLst>
          </a:custGeom>
          <a:blipFill>
            <a:blip r:embed="rId2"/>
            <a:stretch>
              <a:fillRect l="-38851" r="-3885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76300"/>
            <a:ext cx="13956567" cy="1368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Canva Sans Bold"/>
              </a:rPr>
              <a:t>PROBLEM STATEMENT: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865755"/>
            <a:ext cx="16230600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To Build A Model To Predict Performance of Employees, Based On The Visualization and Analysis of Past Data of Employee Performance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408702"/>
            <a:ext cx="6819900" cy="14014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80"/>
              </a:lnSpc>
            </a:pPr>
            <a:r>
              <a:rPr lang="en-US" sz="8200" dirty="0">
                <a:solidFill>
                  <a:srgbClr val="000000"/>
                </a:solidFill>
                <a:latin typeface="Canva Sans Bold"/>
              </a:rPr>
              <a:t>OBJECTIVES: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7271" y="2086561"/>
            <a:ext cx="16619429" cy="706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1" lvl="1" indent="-539750" algn="just">
              <a:lnSpc>
                <a:spcPts val="7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Canva Sans"/>
              </a:rPr>
              <a:t>To determine the most critical metrics that reflect employee performance based on historical data</a:t>
            </a:r>
          </a:p>
          <a:p>
            <a:pPr marL="1079501" lvl="1" indent="-539750" algn="just">
              <a:lnSpc>
                <a:spcPts val="7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Canva Sans"/>
              </a:rPr>
              <a:t>To develop predictive models that forecast future performance trends</a:t>
            </a:r>
          </a:p>
          <a:p>
            <a:pPr marL="1079501" lvl="1" indent="-539750" algn="just">
              <a:lnSpc>
                <a:spcPts val="7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Canva Sans"/>
              </a:rPr>
              <a:t>To develop a framework for evaluating employee performance based on past data</a:t>
            </a:r>
          </a:p>
          <a:p>
            <a:pPr marL="1079501" lvl="1" indent="-539750" algn="just">
              <a:lnSpc>
                <a:spcPts val="7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Canva Sans"/>
              </a:rPr>
              <a:t>To Analyze past performance data to identify skills gaps and training needs among employees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820348" y="4218494"/>
            <a:ext cx="16876128" cy="4762"/>
          </a:xfrm>
          <a:prstGeom prst="line">
            <a:avLst/>
          </a:prstGeom>
          <a:ln w="9525" cap="rnd">
            <a:solidFill>
              <a:srgbClr val="16345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820348" y="4061331"/>
            <a:ext cx="323850" cy="32385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6345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134678" y="4061331"/>
            <a:ext cx="323850" cy="3238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6345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9423236" y="4061331"/>
            <a:ext cx="323850" cy="32385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6345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711795" y="4061331"/>
            <a:ext cx="323850" cy="32385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63459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820348" y="5071417"/>
            <a:ext cx="3567917" cy="1035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4"/>
              </a:lnSpc>
            </a:pPr>
            <a:r>
              <a:rPr lang="en-US" sz="3203">
                <a:solidFill>
                  <a:srgbClr val="163459"/>
                </a:solidFill>
                <a:latin typeface="Body Text Bold"/>
              </a:rPr>
              <a:t>DATA </a:t>
            </a:r>
          </a:p>
          <a:p>
            <a:pPr marL="0" lvl="0" indent="0">
              <a:lnSpc>
                <a:spcPts val="4164"/>
              </a:lnSpc>
            </a:pPr>
            <a:r>
              <a:rPr lang="en-US" sz="3203">
                <a:solidFill>
                  <a:srgbClr val="163459"/>
                </a:solidFill>
                <a:latin typeface="Body Text Bold"/>
              </a:rPr>
              <a:t>GATHERING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08906" y="5071417"/>
            <a:ext cx="3567917" cy="1035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4"/>
              </a:lnSpc>
            </a:pPr>
            <a:r>
              <a:rPr lang="en-US" sz="3203">
                <a:solidFill>
                  <a:srgbClr val="163459"/>
                </a:solidFill>
                <a:latin typeface="Body Text Bold"/>
              </a:rPr>
              <a:t>DATA</a:t>
            </a:r>
          </a:p>
          <a:p>
            <a:pPr marL="0" lvl="0" indent="0" algn="l">
              <a:lnSpc>
                <a:spcPts val="4164"/>
              </a:lnSpc>
              <a:spcBef>
                <a:spcPct val="0"/>
              </a:spcBef>
            </a:pPr>
            <a:r>
              <a:rPr lang="en-US" sz="3203">
                <a:solidFill>
                  <a:srgbClr val="163459"/>
                </a:solidFill>
                <a:latin typeface="Body Text Bold"/>
              </a:rPr>
              <a:t>CLEANING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97465" y="5071417"/>
            <a:ext cx="3567917" cy="1035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4"/>
              </a:lnSpc>
            </a:pPr>
            <a:r>
              <a:rPr lang="en-US" sz="3203">
                <a:solidFill>
                  <a:srgbClr val="163459"/>
                </a:solidFill>
                <a:latin typeface="Body Text Bold"/>
              </a:rPr>
              <a:t>MODEL </a:t>
            </a:r>
          </a:p>
          <a:p>
            <a:pPr marL="0" lvl="0" indent="0" algn="l">
              <a:lnSpc>
                <a:spcPts val="4164"/>
              </a:lnSpc>
              <a:spcBef>
                <a:spcPct val="0"/>
              </a:spcBef>
            </a:pPr>
            <a:r>
              <a:rPr lang="en-US" sz="3203">
                <a:solidFill>
                  <a:srgbClr val="163459"/>
                </a:solidFill>
                <a:latin typeface="Body Text Bold"/>
              </a:rPr>
              <a:t>BUILDING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686023" y="5071417"/>
            <a:ext cx="3567917" cy="1035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64"/>
              </a:lnSpc>
              <a:spcBef>
                <a:spcPct val="0"/>
              </a:spcBef>
            </a:pPr>
            <a:r>
              <a:rPr lang="en-US" sz="3203">
                <a:solidFill>
                  <a:srgbClr val="163459"/>
                </a:solidFill>
                <a:latin typeface="Body Text Bold"/>
              </a:rPr>
              <a:t>MODEL EVALUATING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876300"/>
            <a:ext cx="13449300" cy="14014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480"/>
              </a:lnSpc>
            </a:pPr>
            <a:r>
              <a:rPr lang="en-US" sz="8200" dirty="0">
                <a:solidFill>
                  <a:srgbClr val="163459"/>
                </a:solidFill>
                <a:latin typeface="Canva Sans Bold"/>
              </a:rPr>
              <a:t>WORKFLOW OF PROJECT: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95350"/>
            <a:ext cx="16230600" cy="2503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79"/>
              </a:lnSpc>
            </a:pPr>
            <a:r>
              <a:rPr lang="en-US" sz="7199">
                <a:solidFill>
                  <a:srgbClr val="000000"/>
                </a:solidFill>
                <a:latin typeface="Canva Sans Bold"/>
              </a:rPr>
              <a:t>DATA PREPROCESSING AND CLEANING: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36492" y="3976052"/>
            <a:ext cx="16722808" cy="458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Treat NULL Values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Remove Duplicate Data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Identify Outliers in The Dataset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</a:rPr>
              <a:t>Perform Feature Encoding or Transformation For Categorical Variables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24783" y="876300"/>
            <a:ext cx="8019217" cy="1401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80"/>
              </a:lnSpc>
            </a:pPr>
            <a:r>
              <a:rPr lang="en-US" sz="8200">
                <a:solidFill>
                  <a:srgbClr val="000000"/>
                </a:solidFill>
                <a:latin typeface="Canva Sans Bold"/>
              </a:rPr>
              <a:t>DATA SCALING: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599055"/>
            <a:ext cx="16230600" cy="6430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Scaling is a technique to standardize the independent features present in the data in a fixed range. We have used the below-mentioned Scalers:</a:t>
            </a:r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Robust Scaler</a:t>
            </a:r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Standard Scaler</a:t>
            </a:r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Min-Max Scaler</a:t>
            </a:r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MaxAbs Scaler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654806"/>
            <a:ext cx="9130308" cy="1401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80"/>
              </a:lnSpc>
            </a:pPr>
            <a:r>
              <a:rPr lang="en-US" sz="8200">
                <a:solidFill>
                  <a:srgbClr val="000000"/>
                </a:solidFill>
                <a:latin typeface="Canva Sans Bold"/>
              </a:rPr>
              <a:t>DATA MODELING: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99203" y="2241982"/>
            <a:ext cx="16230600" cy="7354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Data modeling algorithms are techniques used to build for various purposes such as prediction, classification, clustering, regression, and recommendation. We have used the following model algorithms:</a:t>
            </a:r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XGBoost</a:t>
            </a:r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CATBoost</a:t>
            </a:r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LightGBM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3054488"/>
            <a:ext cx="13407347" cy="6995930"/>
          </a:xfrm>
          <a:custGeom>
            <a:avLst/>
            <a:gdLst/>
            <a:ahLst/>
            <a:cxnLst/>
            <a:rect l="l" t="t" r="r" b="b"/>
            <a:pathLst>
              <a:path w="13407347" h="6995930">
                <a:moveTo>
                  <a:pt x="0" y="0"/>
                </a:moveTo>
                <a:lnTo>
                  <a:pt x="13407347" y="0"/>
                </a:lnTo>
                <a:lnTo>
                  <a:pt x="13407347" y="6995930"/>
                </a:lnTo>
                <a:lnTo>
                  <a:pt x="0" y="6995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721" b="-72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73948"/>
            <a:ext cx="2933700" cy="1226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dirty="0">
                <a:solidFill>
                  <a:srgbClr val="000000"/>
                </a:solidFill>
                <a:latin typeface="Canva Sans Bold"/>
              </a:rPr>
              <a:t>CODE: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408568"/>
            <a:ext cx="16230600" cy="1455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Function To Evaluate Each Combination of Scaling Function and Model Using Confusion Matrices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552025"/>
            <a:ext cx="14837590" cy="2770810"/>
          </a:xfrm>
          <a:custGeom>
            <a:avLst/>
            <a:gdLst/>
            <a:ahLst/>
            <a:cxnLst/>
            <a:rect l="l" t="t" r="r" b="b"/>
            <a:pathLst>
              <a:path w="14837590" h="2770810">
                <a:moveTo>
                  <a:pt x="0" y="0"/>
                </a:moveTo>
                <a:lnTo>
                  <a:pt x="14837590" y="0"/>
                </a:lnTo>
                <a:lnTo>
                  <a:pt x="14837590" y="2770810"/>
                </a:lnTo>
                <a:lnTo>
                  <a:pt x="0" y="27708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75" b="-3175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7190656"/>
            <a:ext cx="14837590" cy="478150"/>
          </a:xfrm>
          <a:custGeom>
            <a:avLst/>
            <a:gdLst/>
            <a:ahLst/>
            <a:cxnLst/>
            <a:rect l="l" t="t" r="r" b="b"/>
            <a:pathLst>
              <a:path w="14837590" h="478150">
                <a:moveTo>
                  <a:pt x="0" y="0"/>
                </a:moveTo>
                <a:lnTo>
                  <a:pt x="14837590" y="0"/>
                </a:lnTo>
                <a:lnTo>
                  <a:pt x="14837590" y="478150"/>
                </a:lnTo>
                <a:lnTo>
                  <a:pt x="0" y="478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175" b="-864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363305"/>
            <a:ext cx="12711311" cy="712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Define The Models and The Scaling Techniques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38200" y="6000340"/>
            <a:ext cx="5715000" cy="7124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Canva Sans Bold"/>
              </a:rPr>
              <a:t>Evaluate The Models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391</Words>
  <Application>Microsoft Office PowerPoint</Application>
  <PresentationFormat>Custom</PresentationFormat>
  <Paragraphs>55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Canva Sans</vt:lpstr>
      <vt:lpstr>Calibri</vt:lpstr>
      <vt:lpstr>Canva Sans Bold</vt:lpstr>
      <vt:lpstr>Arial</vt:lpstr>
      <vt:lpstr>Body Text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PERFORMANCE BASED ON THE PAST DATA</dc:title>
  <cp:lastModifiedBy>Gautamee Jakinkar</cp:lastModifiedBy>
  <cp:revision>2</cp:revision>
  <dcterms:created xsi:type="dcterms:W3CDTF">2006-08-16T00:00:00Z</dcterms:created>
  <dcterms:modified xsi:type="dcterms:W3CDTF">2024-02-21T11:14:29Z</dcterms:modified>
  <dc:identifier>DAF9WyYKknA</dc:identifier>
</cp:coreProperties>
</file>

<file path=docProps/thumbnail.jpeg>
</file>